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/>
    <p:restoredTop sz="94659"/>
  </p:normalViewPr>
  <p:slideViewPr>
    <p:cSldViewPr snapToGrid="0" snapToObjects="1">
      <p:cViewPr varScale="1">
        <p:scale>
          <a:sx n="63" d="100"/>
          <a:sy n="63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88" d="100"/>
          <a:sy n="188" d="100"/>
        </p:scale>
        <p:origin x="6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7FEA7-54DB-174D-8AEA-E727A6F9C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8D90B-7BAE-0846-A2C3-D8C3F194E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49C61-5025-0E40-8C52-3ECC3FF9543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2626F-6C6B-0345-A885-A17BC5E191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67760-0E18-0B48-984B-34F0CBA4A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A4395-2A43-A74B-9357-37EA8107A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1717-FEEA-2840-B070-31CB21880B9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57E3-9659-364F-8DBF-F554E584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F142-C249-7C4A-8664-7421BFB69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 i="0">
                <a:latin typeface="HK Grotesk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6827D-F8BA-8140-BE48-5980AED2C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32924"/>
          </a:xfrm>
        </p:spPr>
        <p:txBody>
          <a:bodyPr/>
          <a:lstStyle>
            <a:lvl1pPr marL="0" indent="0" algn="ctr">
              <a:buNone/>
              <a:defRPr sz="2400" b="0" i="0" spc="-70" baseline="0">
                <a:latin typeface="HK Grotesk Medium" panose="02000503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8292-593B-CE40-8509-4F8B03B3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fld id="{C381542C-5368-5548-BFCA-4913B88E2949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8C42-728F-1C4D-8E64-22A54E99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1041-667F-5445-9C6A-75744534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FD843-2957-6C4D-BD1A-CB32DC835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2511" y="5303837"/>
            <a:ext cx="3386978" cy="10064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209EB0-1575-6446-9391-02A5A0BB3486}"/>
              </a:ext>
            </a:extLst>
          </p:cNvPr>
          <p:cNvCxnSpPr/>
          <p:nvPr userDrawn="1"/>
        </p:nvCxnSpPr>
        <p:spPr>
          <a:xfrm>
            <a:off x="2922761" y="4896683"/>
            <a:ext cx="6310265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5453-006A-174F-98E5-9A89FAA1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4E971-1A22-AC45-A895-A0B9F216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5FD2B-B343-894A-BBF8-0FB38EC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BC0A-5972-AD46-8B8B-3A87AB35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7403F-3F96-8845-A978-6F28C1EF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AAB63-B505-354C-998E-7AB8D2BE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8889E-54D7-454C-B025-C94F5360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F6BB-AE10-AB45-AEB5-3B82E824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F676-85B6-FC44-9067-62B0D687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C1B25-00EE-534B-BEC9-D9A1ECA1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23C50-07E5-9A49-A151-F371E5FF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B3FBD-E6F5-D648-81DA-F6C1442F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F2334-6F80-0D40-B2CB-F65A74F4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A5FA-46BC-AD47-9C88-BA388200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BEE9E-C801-EF42-A3D6-4F002DC53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3F062-50A5-824D-8DDF-0B1AD4FDF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2773B-32CA-1846-9085-13541EBB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80E64-A684-3740-977C-9A88F0D2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F08AB-77C8-3F47-A8A2-9C214E0E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0F33-7CC9-AF49-8F2F-9CE98F70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710B1-4EB4-824C-BC2A-A1B33878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E343-B9AD-EE44-A096-1E57DE90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46B3-E146-804F-BDB2-BB08EC38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91916-90E3-4441-9073-6E0AADFA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520D8-0452-CF4C-AA3E-18FCFF82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D7A22-817A-7F48-8E87-E86A57501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E7A1-11DB-D948-AD61-8881768C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340A-515B-F449-A7E7-28CE1975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9C833-0062-AF44-885A-3B1AECCF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2940D-93E0-8D40-99D7-52A2C303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8A39C3-A7A6-F646-9CD9-E288310D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1E02F9-21EA-BB4C-BD2D-8A41839CF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C8F092D-7AEA-9E4E-B880-895E94A2C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FD09D-42A6-194F-92C6-0D4B52ECF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4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8D7DB-8ECB-EF44-A153-5F0562F0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34C415-6CCF-1F42-A0D3-7638D1EC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A58301F-E901-9549-8D09-6974EB987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AE9B2C-1CFE-914D-A101-93AA02A3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F69F5-EBDB-5646-A008-9CF70959EE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D0F57-972B-004A-A280-7FC7719F5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-552397" y="-6463406"/>
            <a:ext cx="9335222" cy="186704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3B45C46-BDDF-5A4F-9B79-93C280C8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02207" cy="1600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708657-7BCF-3449-9F3F-81230AB87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202207" cy="38115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95F608-5C75-ED4A-B149-2E5A77EBC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D0F57-972B-004A-A280-7FC7719F5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-546822" y="-6468982"/>
            <a:ext cx="9335222" cy="18670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AF142-C249-7C4A-8664-7421BFB69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92709"/>
            <a:ext cx="9144000" cy="1129178"/>
          </a:xfrm>
        </p:spPr>
        <p:txBody>
          <a:bodyPr anchor="b">
            <a:normAutofit/>
          </a:bodyPr>
          <a:lstStyle>
            <a:lvl1pPr algn="ctr">
              <a:defRPr sz="6000" b="1" i="0">
                <a:solidFill>
                  <a:schemeClr val="accent1"/>
                </a:solidFill>
                <a:latin typeface="HK Grotesk" panose="02000503000000000000" pitchFamily="2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FD843-2957-6C4D-BD1A-CB32DC835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5715" y="4343956"/>
            <a:ext cx="2940567" cy="873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A911EF-EF62-6F45-8DEE-D2CD15042AEB}"/>
              </a:ext>
            </a:extLst>
          </p:cNvPr>
          <p:cNvSpPr/>
          <p:nvPr userDrawn="1"/>
        </p:nvSpPr>
        <p:spPr>
          <a:xfrm>
            <a:off x="5242785" y="5386953"/>
            <a:ext cx="1706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www.thesu.org.uk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521E0B-3B9B-FA4E-8569-03196F522D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8093" y="5816994"/>
            <a:ext cx="1495812" cy="261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860697-7667-CC4F-9013-3C44A3296D24}"/>
              </a:ext>
            </a:extLst>
          </p:cNvPr>
          <p:cNvSpPr/>
          <p:nvPr userDrawn="1"/>
        </p:nvSpPr>
        <p:spPr>
          <a:xfrm>
            <a:off x="4436689" y="6247576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Falmouth &amp; Exeter Students’ Union is a registered charity in England and Wales No.1145405</a:t>
            </a:r>
          </a:p>
        </p:txBody>
      </p:sp>
    </p:spTree>
    <p:extLst>
      <p:ext uri="{BB962C8B-B14F-4D97-AF65-F5344CB8AC3E}">
        <p14:creationId xmlns:p14="http://schemas.microsoft.com/office/powerpoint/2010/main" val="5906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E17F-06CD-4940-8D88-D860287D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817A-033F-A446-AF11-4EE6BE7D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ABF1-5C99-4E40-B361-5A36AD5E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9013-DFE5-8E46-A269-08AC7BD9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E9D2-F6CF-AA4B-9A1B-084B8E2A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CF9A-8DB4-914D-B514-724E48DF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CC949-711A-CD40-B73A-0F853B68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EBA5-C8F9-6E4D-9BFD-23ED2BCF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A0C7-039C-0E4D-951D-25622A9A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10A83-9667-464E-B804-76640921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3964-49EA-D747-A23F-025D07E4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EA783-C72D-EA43-AF6B-78E87C016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266DF-2633-A14C-98C5-D3F1E7FA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BD755-0E54-C949-A75A-F8267E44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618B2-B220-9441-B128-8CCE068D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44E9-0111-1749-910F-F68CF149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1340-5F51-5641-BE49-D32FA2B9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7BD5-B590-7342-9B8F-472908A0E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320A6-FDF8-3B4A-AAAA-0D9BDA9A0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36B21-AE77-A04D-864C-6B5B79A34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5EBF5-F0A2-D541-99BF-DA24BE6CB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D3991-6930-3946-AE8C-0314008C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01AB9-48CF-0C40-A265-0FBE5D98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FADAF-AA4D-E246-9B17-8712C08B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92C8E-34BB-3644-B71C-801EACE0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0016B-178C-294B-A38B-9C42ABBAC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8587-73A6-1748-8221-1792964B6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fld id="{C381542C-5368-5548-BFCA-4913B88E294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CCE4-38D6-2A42-9DF2-3B86FE12B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970F-C774-8746-9F30-A1660926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K Grotesk" panose="020005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EC55-D9D3-C047-9733-08C9CF40A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 Finance Jargon Buster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74773-761B-5A42-AE83-73DEDB73D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Test your knowledge on frequently used finance terms</a:t>
            </a:r>
          </a:p>
        </p:txBody>
      </p:sp>
    </p:spTree>
    <p:extLst>
      <p:ext uri="{BB962C8B-B14F-4D97-AF65-F5344CB8AC3E}">
        <p14:creationId xmlns:p14="http://schemas.microsoft.com/office/powerpoint/2010/main" val="356084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26160"/>
          </a:xfrm>
        </p:spPr>
        <p:txBody>
          <a:bodyPr/>
          <a:lstStyle/>
          <a:p>
            <a:r>
              <a:rPr lang="en-US" dirty="0"/>
              <a:t>Jargon Buster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8612"/>
            <a:ext cx="5743892" cy="492410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Invoice</a:t>
            </a:r>
            <a:r>
              <a:rPr lang="en-US" dirty="0"/>
              <a:t> – issued by the seller or supplier of goods or services, shows the amount that needs to be paid over</a:t>
            </a:r>
          </a:p>
          <a:p>
            <a:r>
              <a:rPr lang="en-US" b="1" dirty="0"/>
              <a:t>Purchase order </a:t>
            </a:r>
            <a:r>
              <a:rPr lang="en-US" dirty="0"/>
              <a:t>– a ‘promise’ to pay, authorised by those who are going to pay for the service/goods</a:t>
            </a:r>
          </a:p>
          <a:p>
            <a:r>
              <a:rPr lang="en-US" b="1" dirty="0"/>
              <a:t>Supplier</a:t>
            </a:r>
            <a:r>
              <a:rPr lang="en-US" dirty="0"/>
              <a:t> – the person or company supplying goods or services (i.e. an instructor or venue)</a:t>
            </a:r>
          </a:p>
          <a:p>
            <a:r>
              <a:rPr lang="en-US" b="1" dirty="0"/>
              <a:t>Customer </a:t>
            </a:r>
            <a:r>
              <a:rPr lang="en-US" dirty="0"/>
              <a:t>– A person who buys goods or services</a:t>
            </a:r>
          </a:p>
          <a:p>
            <a:r>
              <a:rPr lang="en-US" b="1" dirty="0"/>
              <a:t>SGF </a:t>
            </a:r>
            <a:r>
              <a:rPr lang="en-US" dirty="0"/>
              <a:t>– Student Group Finance - this is the system you will claim reimbursements through for purchases for your club or society</a:t>
            </a:r>
          </a:p>
          <a:p>
            <a:r>
              <a:rPr lang="en-US" b="1" dirty="0"/>
              <a:t>Reimbursement</a:t>
            </a:r>
            <a:r>
              <a:rPr lang="en-US" dirty="0"/>
              <a:t> – a claim for expenses of purchases for a club or society</a:t>
            </a:r>
          </a:p>
          <a:p>
            <a:r>
              <a:rPr lang="en-US" b="1" dirty="0"/>
              <a:t>Credit</a:t>
            </a:r>
            <a:r>
              <a:rPr lang="en-US" dirty="0"/>
              <a:t> – income (money </a:t>
            </a:r>
            <a:r>
              <a:rPr lang="en-US" dirty="0" err="1"/>
              <a:t>INto</a:t>
            </a:r>
            <a:r>
              <a:rPr lang="en-US" dirty="0"/>
              <a:t> your account)</a:t>
            </a:r>
          </a:p>
          <a:p>
            <a:r>
              <a:rPr lang="en-US" b="1" dirty="0"/>
              <a:t>Debit</a:t>
            </a:r>
            <a:r>
              <a:rPr lang="en-US" dirty="0"/>
              <a:t> – expenditure (money OUT of your account)</a:t>
            </a:r>
          </a:p>
          <a:p>
            <a:r>
              <a:rPr lang="en-US" b="1" dirty="0"/>
              <a:t>Sage</a:t>
            </a:r>
            <a:r>
              <a:rPr lang="en-US" dirty="0"/>
              <a:t> – the SU financial management system, where all financial transactions are recorded and reports can be generated</a:t>
            </a:r>
          </a:p>
          <a:p>
            <a:r>
              <a:rPr lang="en-US" b="1" dirty="0"/>
              <a:t>MSL</a:t>
            </a:r>
            <a:r>
              <a:rPr lang="en-US" dirty="0"/>
              <a:t> – the SU membership system for all transactions to do with memberships, session fees, events, purchases for members of your group</a:t>
            </a:r>
          </a:p>
          <a:p>
            <a:r>
              <a:rPr lang="en-US" b="1" dirty="0"/>
              <a:t>Grant Funding </a:t>
            </a:r>
            <a:r>
              <a:rPr lang="en-US" dirty="0"/>
              <a:t>– various ‘pots’ of money that are available for you to apply for to support your activities (see the SU website for more details)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72A31-AB6D-724D-B976-70735B791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4" cy="759929"/>
          </a:xfrm>
          <a:prstGeom prst="rect">
            <a:avLst/>
          </a:prstGeom>
        </p:spPr>
      </p:pic>
      <p:sp>
        <p:nvSpPr>
          <p:cNvPr id="3" name="Lightning Bolt 2">
            <a:extLst>
              <a:ext uri="{FF2B5EF4-FFF2-40B4-BE49-F238E27FC236}">
                <a16:creationId xmlns:a16="http://schemas.microsoft.com/office/drawing/2014/main" id="{93048A9D-81AD-4896-B36B-7B73B25E014C}"/>
              </a:ext>
            </a:extLst>
          </p:cNvPr>
          <p:cNvSpPr/>
          <p:nvPr/>
        </p:nvSpPr>
        <p:spPr>
          <a:xfrm>
            <a:off x="3423920" y="572452"/>
            <a:ext cx="914400" cy="914400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94D0-3BA7-464B-BF72-E10A8C807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looking 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B46075BF-D563-460A-8893-492F36F1B8EC}"/>
              </a:ext>
            </a:extLst>
          </p:cNvPr>
          <p:cNvSpPr/>
          <p:nvPr/>
        </p:nvSpPr>
        <p:spPr>
          <a:xfrm>
            <a:off x="9337040" y="2907487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3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Finance Jargon Buster" id="{A460BBF5-AB4D-47A0-89D3-1E08E849DC39}" vid="{B53AC1EA-8090-49C3-BBDE-B09AB6919D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315c3c-5821-4ef2-a780-cba58a286cc0">
      <UserInfo>
        <DisplayName>Cara Chittenden</DisplayName>
        <AccountId>37</AccountId>
        <AccountType/>
      </UserInfo>
      <UserInfo>
        <DisplayName>Thomas, Lucy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086AC3012D4A96D87E0D4EE6F2CC" ma:contentTypeVersion="13" ma:contentTypeDescription="Create a new document." ma:contentTypeScope="" ma:versionID="74a456c8a1503ce9c2c41fb9906bb97f">
  <xsd:schema xmlns:xsd="http://www.w3.org/2001/XMLSchema" xmlns:xs="http://www.w3.org/2001/XMLSchema" xmlns:p="http://schemas.microsoft.com/office/2006/metadata/properties" xmlns:ns3="4e8487c7-5d54-4aea-bb5a-14009d6766c8" xmlns:ns4="59315c3c-5821-4ef2-a780-cba58a286cc0" targetNamespace="http://schemas.microsoft.com/office/2006/metadata/properties" ma:root="true" ma:fieldsID="0040ff8974931160d151bb9ee3b0b8ef" ns3:_="" ns4:_="">
    <xsd:import namespace="4e8487c7-5d54-4aea-bb5a-14009d6766c8"/>
    <xsd:import namespace="59315c3c-5821-4ef2-a780-cba58a286c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487c7-5d54-4aea-bb5a-14009d676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15c3c-5821-4ef2-a780-cba58a286c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67C273-6065-405B-AEAF-A0EDB9330AD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9315c3c-5821-4ef2-a780-cba58a286cc0"/>
    <ds:schemaRef ds:uri="http://purl.org/dc/terms/"/>
    <ds:schemaRef ds:uri="4e8487c7-5d54-4aea-bb5a-14009d6766c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0F56C3-8627-4A83-9D31-108F96396F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871803-931E-494C-8E1C-DED6526F8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487c7-5d54-4aea-bb5a-14009d6766c8"/>
    <ds:schemaRef ds:uri="59315c3c-5821-4ef2-a780-cba58a286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219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HK Grotesk</vt:lpstr>
      <vt:lpstr>HK Grotesk Light</vt:lpstr>
      <vt:lpstr>HK Grotesk Medium</vt:lpstr>
      <vt:lpstr>Office Theme</vt:lpstr>
      <vt:lpstr>SU Finance Jargon Buster</vt:lpstr>
      <vt:lpstr>Jargon Buster </vt:lpstr>
      <vt:lpstr>Thanks for looking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(External)</dc:title>
  <dc:creator>Microsoft Office User</dc:creator>
  <cp:lastModifiedBy>Thomas, Lucy</cp:lastModifiedBy>
  <cp:revision>10</cp:revision>
  <cp:lastPrinted>2019-06-04T10:52:10Z</cp:lastPrinted>
  <dcterms:created xsi:type="dcterms:W3CDTF">2019-07-25T09:01:50Z</dcterms:created>
  <dcterms:modified xsi:type="dcterms:W3CDTF">2020-09-30T10:22:23Z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0x010100686B086AC3012D4A96D87E0D4EE6F2CC</vt:lpwstr>
  </property>
  <property fmtid="{D5CDD505-2E9C-101B-9397-08002B2CF9AE}" pid="3" name="_dlc_DocIdItemGuid">
    <vt:lpwstr>14362ff3-cfec-4be1-b4b7-ec7974b0a088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dlc_DocId">
    <vt:lpwstr>A2TJHVDMVNVZ-683604086-10084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dlc_DocIdUrl">
    <vt:lpwstr>https://falmouthac.sharepoint.com/teams/fxu/marketing/_layouts/15/DocIdRedir.aspx?ID=A2TJHVDMVNVZ-683604086-10084, A2TJHVDMVNVZ-683604086-10084</vt:lpwstr>
  </property>
</Properties>
</file>