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/>
    <p:restoredTop sz="94659"/>
  </p:normalViewPr>
  <p:slideViewPr>
    <p:cSldViewPr snapToGrid="0" snapToObjects="1">
      <p:cViewPr varScale="1">
        <p:scale>
          <a:sx n="106" d="100"/>
          <a:sy n="106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88" d="100"/>
          <a:sy n="188" d="100"/>
        </p:scale>
        <p:origin x="62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7FEA7-54DB-174D-8AEA-E727A6F9C6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8D90B-7BAE-0846-A2C3-D8C3F194E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49C61-5025-0E40-8C52-3ECC3FF9543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2626F-6C6B-0345-A885-A17BC5E191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67760-0E18-0B48-984B-34F0CBA4AD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A4395-2A43-A74B-9357-37EA8107A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71717-FEEA-2840-B070-31CB21880B9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57E3-9659-364F-8DBF-F554E5846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F142-C249-7C4A-8664-7421BFB69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 i="0">
                <a:latin typeface="HK Grotesk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6827D-F8BA-8140-BE48-5980AED2C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32924"/>
          </a:xfrm>
        </p:spPr>
        <p:txBody>
          <a:bodyPr/>
          <a:lstStyle>
            <a:lvl1pPr marL="0" indent="0" algn="ctr">
              <a:buNone/>
              <a:defRPr sz="2400" b="0" i="0" spc="-70" baseline="0">
                <a:latin typeface="HK Grotesk Medium" panose="02000503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8292-593B-CE40-8509-4F8B03B3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fld id="{C381542C-5368-5548-BFCA-4913B88E2949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C8C42-728F-1C4D-8E64-22A54E99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1041-667F-5445-9C6A-75744534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HK Grotesk Light" pitchFamily="2" charset="77"/>
              </a:defRPr>
            </a:lvl1pPr>
          </a:lstStyle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FD843-2957-6C4D-BD1A-CB32DC835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2511" y="5303837"/>
            <a:ext cx="3386978" cy="10064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209EB0-1575-6446-9391-02A5A0BB3486}"/>
              </a:ext>
            </a:extLst>
          </p:cNvPr>
          <p:cNvCxnSpPr/>
          <p:nvPr userDrawn="1"/>
        </p:nvCxnSpPr>
        <p:spPr>
          <a:xfrm>
            <a:off x="2922761" y="4896683"/>
            <a:ext cx="6310265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5453-006A-174F-98E5-9A89FAA1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4E971-1A22-AC45-A895-A0B9F216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5FD2B-B343-894A-BBF8-0FB38EC3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FBC0A-5972-AD46-8B8B-3A87AB35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7403F-3F96-8845-A978-6F28C1EF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AAB63-B505-354C-998E-7AB8D2BE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8889E-54D7-454C-B025-C94F5360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4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F6BB-AE10-AB45-AEB5-3B82E824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9F676-85B6-FC44-9067-62B0D687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C1B25-00EE-534B-BEC9-D9A1ECA1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23C50-07E5-9A49-A151-F371E5FF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B3FBD-E6F5-D648-81DA-F6C1442F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F2334-6F80-0D40-B2CB-F65A74F4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9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A5FA-46BC-AD47-9C88-BA388200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BEE9E-C801-EF42-A3D6-4F002DC53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3F062-50A5-824D-8DDF-0B1AD4FDF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2773B-32CA-1846-9085-13541EBB4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80E64-A684-3740-977C-9A88F0D2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F08AB-77C8-3F47-A8A2-9C214E0E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0F33-7CC9-AF49-8F2F-9CE98F70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710B1-4EB4-824C-BC2A-A1B33878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E343-B9AD-EE44-A096-1E57DE903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46B3-E146-804F-BDB2-BB08EC38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91916-90E3-4441-9073-6E0AADFA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520D8-0452-CF4C-AA3E-18FCFF82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D7A22-817A-7F48-8E87-E86A57501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E7A1-11DB-D948-AD61-8881768C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340A-515B-F449-A7E7-28CE1975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9C833-0062-AF44-885A-3B1AECCF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7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2940D-93E0-8D40-99D7-52A2C303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8A39C3-A7A6-F646-9CD9-E288310D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71E02F9-21EA-BB4C-BD2D-8A41839CF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C8F092D-7AEA-9E4E-B880-895E94A2C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FD09D-42A6-194F-92C6-0D4B52ECF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4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8D7DB-8ECB-EF44-A153-5F0562F0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34C415-6CCF-1F42-A0D3-7638D1EC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A58301F-E901-9549-8D09-6974EB987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EAE9B2C-1CFE-914D-A101-93AA02A3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F69F5-EBDB-5646-A008-9CF70959EE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2D0F57-972B-004A-A280-7FC7719F5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-552397" y="-6463406"/>
            <a:ext cx="9335222" cy="186704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3B45C46-BDDF-5A4F-9B79-93C280C8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202207" cy="1600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708657-7BCF-3449-9F3F-81230AB87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202207" cy="38115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95F608-5C75-ED4A-B149-2E5A77EBC0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9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bg>
      <p:bgPr>
        <a:solidFill>
          <a:srgbClr val="F6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E2D0F57-972B-004A-A280-7FC7719F5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-546822" y="-6468982"/>
            <a:ext cx="9335222" cy="18670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AF142-C249-7C4A-8664-7421BFB694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92709"/>
            <a:ext cx="9144000" cy="1129178"/>
          </a:xfrm>
        </p:spPr>
        <p:txBody>
          <a:bodyPr anchor="b">
            <a:normAutofit/>
          </a:bodyPr>
          <a:lstStyle>
            <a:lvl1pPr algn="ctr">
              <a:defRPr sz="6000" b="1" i="0">
                <a:solidFill>
                  <a:schemeClr val="accent1"/>
                </a:solidFill>
                <a:latin typeface="HK Grotesk" panose="02000503000000000000" pitchFamily="2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FD843-2957-6C4D-BD1A-CB32DC835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5715" y="4343956"/>
            <a:ext cx="2940567" cy="8738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A911EF-EF62-6F45-8DEE-D2CD15042AEB}"/>
              </a:ext>
            </a:extLst>
          </p:cNvPr>
          <p:cNvSpPr/>
          <p:nvPr userDrawn="1"/>
        </p:nvSpPr>
        <p:spPr>
          <a:xfrm>
            <a:off x="5242785" y="5386953"/>
            <a:ext cx="1706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www.thesu.org.uk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521E0B-3B9B-FA4E-8569-03196F522D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8093" y="5816994"/>
            <a:ext cx="1495812" cy="2614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860697-7667-CC4F-9013-3C44A3296D24}"/>
              </a:ext>
            </a:extLst>
          </p:cNvPr>
          <p:cNvSpPr/>
          <p:nvPr userDrawn="1"/>
        </p:nvSpPr>
        <p:spPr>
          <a:xfrm>
            <a:off x="4436689" y="6247576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Falmouth &amp; Exeter Students’ Union is a registered charity in England and Wales No.1145405</a:t>
            </a:r>
          </a:p>
        </p:txBody>
      </p:sp>
    </p:spTree>
    <p:extLst>
      <p:ext uri="{BB962C8B-B14F-4D97-AF65-F5344CB8AC3E}">
        <p14:creationId xmlns:p14="http://schemas.microsoft.com/office/powerpoint/2010/main" val="5906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E17F-06CD-4940-8D88-D860287D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817A-033F-A446-AF11-4EE6BE7D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EABF1-5C99-4E40-B361-5A36AD5E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D9013-DFE5-8E46-A269-08AC7BD9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E9D2-F6CF-AA4B-9A1B-084B8E2A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CF9A-8DB4-914D-B514-724E48DF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CC949-711A-CD40-B73A-0F853B68C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EBA5-C8F9-6E4D-9BFD-23ED2BCF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A0C7-039C-0E4D-951D-25622A9A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10A83-9667-464E-B804-76640921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3964-49EA-D747-A23F-025D07E4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EA783-C72D-EA43-AF6B-78E87C016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266DF-2633-A14C-98C5-D3F1E7FAC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BD755-0E54-C949-A75A-F8267E44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618B2-B220-9441-B128-8CCE068D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C44E9-0111-1749-910F-F68CF149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8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1340-5F51-5641-BE49-D32FA2B9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E7BD5-B590-7342-9B8F-472908A0E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320A6-FDF8-3B4A-AAAA-0D9BDA9A0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36B21-AE77-A04D-864C-6B5B79A34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5EBF5-F0A2-D541-99BF-DA24BE6CB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D3991-6930-3946-AE8C-0314008C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542C-5368-5548-BFCA-4913B88E294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01AB9-48CF-0C40-A265-0FBE5D98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FADAF-AA4D-E246-9B17-8712C08B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0A6B-3A2E-A54E-8805-5764FB1FE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4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92C8E-34BB-3644-B71C-801EACE0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0016B-178C-294B-A38B-9C42ABBAC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98587-73A6-1748-8221-1792964B6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fld id="{C381542C-5368-5548-BFCA-4913B88E294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CCE4-38D6-2A42-9DF2-3B86FE12B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970F-C774-8746-9F30-A16609268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K Grotesk Light" pitchFamily="2" charset="77"/>
              </a:defRPr>
            </a:lvl1pPr>
          </a:lstStyle>
          <a:p>
            <a:fld id="{90BA0A6B-3A2E-A54E-8805-5764FB1FE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4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HK Grotesk" panose="020005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K Grotesk" panose="020005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e@thesu.org.uk" TargetMode="External"/><Relationship Id="rId2" Type="http://schemas.openxmlformats.org/officeDocument/2006/relationships/hyperlink" Target="mailto:lucy.thomas@thesu.org.u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EC55-D9D3-C047-9733-08C9CF40A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 </a:t>
            </a:r>
            <a:r>
              <a:rPr lang="en-US"/>
              <a:t>Finance Treasurer </a:t>
            </a:r>
            <a:r>
              <a:rPr lang="en-US" dirty="0"/>
              <a:t>Training	</a:t>
            </a:r>
          </a:p>
        </p:txBody>
      </p:sp>
    </p:spTree>
    <p:extLst>
      <p:ext uri="{BB962C8B-B14F-4D97-AF65-F5344CB8AC3E}">
        <p14:creationId xmlns:p14="http://schemas.microsoft.com/office/powerpoint/2010/main" val="356084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94D0-3BA7-464B-BF72-E10A8C807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6583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treasurer?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59676" cy="3811588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 </a:t>
            </a:r>
          </a:p>
          <a:p>
            <a:pPr fontAlgn="base"/>
            <a:r>
              <a:rPr lang="en-GB" dirty="0"/>
              <a:t>“a person appointed to administer or manage the financial assets and liability of a society/company/local authority or other body” </a:t>
            </a:r>
          </a:p>
          <a:p>
            <a:pPr fontAlgn="base"/>
            <a:r>
              <a:rPr lang="en-GB" dirty="0"/>
              <a:t> </a:t>
            </a:r>
          </a:p>
          <a:p>
            <a:pPr fontAlgn="base"/>
            <a:r>
              <a:rPr lang="en-GB" dirty="0"/>
              <a:t>In simple terms: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1. Make sure you have enough funds    </a:t>
            </a:r>
          </a:p>
          <a:p>
            <a:pPr fontAlgn="base"/>
            <a:r>
              <a:rPr lang="en-GB" dirty="0"/>
              <a:t>2. Provide reports and updates for your Committee </a:t>
            </a:r>
          </a:p>
          <a:p>
            <a:pPr fontAlgn="base"/>
            <a:r>
              <a:rPr lang="en-GB" dirty="0"/>
              <a:t>3. Keep a record of your equipment and stock 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72A31-AB6D-724D-B976-70735B791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4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income?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3932237" cy="344538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Memberships</a:t>
            </a:r>
          </a:p>
          <a:p>
            <a:pPr marL="285750" indent="-285750">
              <a:buFontTx/>
              <a:buChar char="-"/>
            </a:pPr>
            <a:r>
              <a:rPr lang="en-US" dirty="0"/>
              <a:t>Subs, training fees, session fees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Events, tickets, merchandise sales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Fundraising (i.e. bake sale)</a:t>
            </a:r>
          </a:p>
          <a:p>
            <a:pPr marL="285750" indent="-285750">
              <a:buFontTx/>
              <a:buChar char="-"/>
            </a:pPr>
            <a:r>
              <a:rPr lang="en-US" dirty="0"/>
              <a:t>Sponsorship</a:t>
            </a:r>
          </a:p>
          <a:p>
            <a:pPr marL="285750" indent="-285750">
              <a:buFontTx/>
              <a:buChar char="-"/>
            </a:pPr>
            <a:r>
              <a:rPr lang="en-US" dirty="0"/>
              <a:t>Grants/funding (SU or external)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28C938-9CB2-4EED-8136-CAB05CA80346}"/>
              </a:ext>
            </a:extLst>
          </p:cNvPr>
          <p:cNvSpPr txBox="1"/>
          <p:nvPr/>
        </p:nvSpPr>
        <p:spPr>
          <a:xfrm rot="20459863">
            <a:off x="4477861" y="4637473"/>
            <a:ext cx="153856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The SU is moving towards being cashless – ask us about alternative options to handle money </a:t>
            </a:r>
            <a:r>
              <a:rPr lang="en-GB" sz="1000" dirty="0">
                <a:sym typeface="Wingdings" panose="05000000000000000000" pitchFamily="2" charset="2"/>
              </a:rPr>
              <a:t>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8379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expenditure?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3932237" cy="344538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Equipment purchases or hire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Insurance (£1 per student member)</a:t>
            </a:r>
          </a:p>
          <a:p>
            <a:pPr marL="285750" indent="-285750">
              <a:buFontTx/>
              <a:buChar char="-"/>
            </a:pPr>
            <a:r>
              <a:rPr lang="en-US" dirty="0"/>
              <a:t>Instructors, coaches or trainers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Venue hire</a:t>
            </a:r>
          </a:p>
          <a:p>
            <a:pPr marL="285750" indent="-285750">
              <a:buFontTx/>
              <a:buChar char="-"/>
            </a:pPr>
            <a:r>
              <a:rPr lang="en-US" dirty="0"/>
              <a:t>Affiliations or subscriptions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Postage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Printing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Merchandise </a:t>
            </a:r>
          </a:p>
          <a:p>
            <a:pPr marL="285750" indent="-285750">
              <a:buFontTx/>
              <a:buChar char="-"/>
            </a:pPr>
            <a:r>
              <a:rPr lang="en-US" dirty="0"/>
              <a:t>Events or trip costs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Travel/fuel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EA41FB-C6D6-4E4A-8CEF-1104354E0ADB}"/>
              </a:ext>
            </a:extLst>
          </p:cNvPr>
          <p:cNvSpPr txBox="1"/>
          <p:nvPr/>
        </p:nvSpPr>
        <p:spPr>
          <a:xfrm>
            <a:off x="2396861" y="580689"/>
            <a:ext cx="1489737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Remember everything costs money…. Your job is to budget for it…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C7CA6-D496-4047-843D-424D85C54962}"/>
              </a:ext>
            </a:extLst>
          </p:cNvPr>
          <p:cNvSpPr txBox="1"/>
          <p:nvPr/>
        </p:nvSpPr>
        <p:spPr>
          <a:xfrm rot="20509527">
            <a:off x="4493188" y="4123600"/>
            <a:ext cx="153059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If you order merchandise from overseas you might have to pay a hefty customs bill!</a:t>
            </a:r>
          </a:p>
        </p:txBody>
      </p:sp>
    </p:spTree>
    <p:extLst>
      <p:ext uri="{BB962C8B-B14F-4D97-AF65-F5344CB8AC3E}">
        <p14:creationId xmlns:p14="http://schemas.microsoft.com/office/powerpoint/2010/main" val="322182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SU do?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3932237" cy="3445384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Pay invoices to suppliers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Process reimbursements to students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Purchase equipment or merchandise</a:t>
            </a:r>
          </a:p>
          <a:p>
            <a:pPr marL="285750" indent="-285750">
              <a:buFontTx/>
              <a:buChar char="-"/>
            </a:pPr>
            <a:r>
              <a:rPr lang="en-US" dirty="0"/>
              <a:t>Raise invoices for sponsorship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 account summaries </a:t>
            </a:r>
          </a:p>
          <a:p>
            <a:pPr marL="285750" indent="-285750">
              <a:buFontTx/>
              <a:buChar char="-"/>
            </a:pPr>
            <a:r>
              <a:rPr lang="en-US" dirty="0"/>
              <a:t>Manage all cash in the SU bank account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6BAEAA-8CBB-45FA-9540-C8F1372FAF3C}"/>
              </a:ext>
            </a:extLst>
          </p:cNvPr>
          <p:cNvSpPr txBox="1"/>
          <p:nvPr/>
        </p:nvSpPr>
        <p:spPr>
          <a:xfrm rot="21147831">
            <a:off x="2181479" y="5199240"/>
            <a:ext cx="123443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We don’t bite – ask us anything you need help with!</a:t>
            </a:r>
          </a:p>
        </p:txBody>
      </p:sp>
    </p:spTree>
    <p:extLst>
      <p:ext uri="{BB962C8B-B14F-4D97-AF65-F5344CB8AC3E}">
        <p14:creationId xmlns:p14="http://schemas.microsoft.com/office/powerpoint/2010/main" val="125450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40064" cy="1600200"/>
          </a:xfrm>
        </p:spPr>
        <p:txBody>
          <a:bodyPr/>
          <a:lstStyle/>
          <a:p>
            <a:r>
              <a:rPr lang="en-US" dirty="0"/>
              <a:t>What does the treasurer do?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4158340" cy="344538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Keep track of income and expenditure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Authorise reimbursements on SGF</a:t>
            </a:r>
          </a:p>
          <a:p>
            <a:pPr marL="285750" indent="-285750">
              <a:buFontTx/>
              <a:buChar char="-"/>
            </a:pPr>
            <a:r>
              <a:rPr lang="en-US" dirty="0"/>
              <a:t>Monitor the budget for the group</a:t>
            </a:r>
          </a:p>
          <a:p>
            <a:pPr marL="285750" indent="-285750">
              <a:buFontTx/>
              <a:buChar char="-"/>
            </a:pPr>
            <a:r>
              <a:rPr lang="en-US" dirty="0"/>
              <a:t>Ensure invoices are sent to the SU promptly</a:t>
            </a:r>
          </a:p>
          <a:p>
            <a:pPr marL="285750" indent="-285750">
              <a:buFontTx/>
              <a:buChar char="-"/>
            </a:pPr>
            <a:r>
              <a:rPr lang="en-US" dirty="0"/>
              <a:t>Make sure the group doesn’t get into debt!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1B734B-60FB-46E1-AF06-F73681E523AB}"/>
              </a:ext>
            </a:extLst>
          </p:cNvPr>
          <p:cNvSpPr txBox="1"/>
          <p:nvPr/>
        </p:nvSpPr>
        <p:spPr>
          <a:xfrm rot="20889524">
            <a:off x="1170382" y="5099273"/>
            <a:ext cx="153856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An Excel spreadsheet is great for budgeting…..</a:t>
            </a:r>
          </a:p>
        </p:txBody>
      </p:sp>
    </p:spTree>
    <p:extLst>
      <p:ext uri="{BB962C8B-B14F-4D97-AF65-F5344CB8AC3E}">
        <p14:creationId xmlns:p14="http://schemas.microsoft.com/office/powerpoint/2010/main" val="334723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11101" cy="1600200"/>
          </a:xfrm>
        </p:spPr>
        <p:txBody>
          <a:bodyPr/>
          <a:lstStyle/>
          <a:p>
            <a:r>
              <a:rPr lang="en-US" dirty="0"/>
              <a:t>What can’t YOU do?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4824165" cy="344538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Do not open bank accounts for the group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not take out a loan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not use your own money to support your group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not hide if worried about money!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7B3AB-0BA7-4858-9BC2-9C2AED3EA704}"/>
              </a:ext>
            </a:extLst>
          </p:cNvPr>
          <p:cNvSpPr txBox="1"/>
          <p:nvPr/>
        </p:nvSpPr>
        <p:spPr>
          <a:xfrm>
            <a:off x="2174430" y="4745617"/>
            <a:ext cx="153856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27000">
              <a:schemeClr val="accent4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000" dirty="0"/>
              <a:t>Follow the SU guidelines and always ASK for help!</a:t>
            </a:r>
          </a:p>
        </p:txBody>
      </p:sp>
    </p:spTree>
    <p:extLst>
      <p:ext uri="{BB962C8B-B14F-4D97-AF65-F5344CB8AC3E}">
        <p14:creationId xmlns:p14="http://schemas.microsoft.com/office/powerpoint/2010/main" val="306261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387-787F-504C-A01D-A1674BC8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11101" cy="1600200"/>
          </a:xfrm>
        </p:spPr>
        <p:txBody>
          <a:bodyPr/>
          <a:lstStyle/>
          <a:p>
            <a:r>
              <a:rPr lang="en-US" dirty="0"/>
              <a:t>Admin &amp; Legal Bits!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D116B0-6FD8-5B4D-B169-CA866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1936" y="1"/>
            <a:ext cx="5140064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C5E-6E1E-9140-A1E6-D69978E3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3604"/>
            <a:ext cx="4824165" cy="344538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SU financial year runs from 1</a:t>
            </a:r>
            <a:r>
              <a:rPr lang="en-US" baseline="30000" dirty="0"/>
              <a:t>st</a:t>
            </a:r>
            <a:r>
              <a:rPr lang="en-US" dirty="0"/>
              <a:t> August – 31</a:t>
            </a:r>
            <a:r>
              <a:rPr lang="en-US" baseline="30000" dirty="0"/>
              <a:t>st</a:t>
            </a:r>
            <a:r>
              <a:rPr lang="en-US" dirty="0"/>
              <a:t> July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SU is a registered charity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SU is not VAT registered so VAT cannot be reclaimed on invoices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SU is audited each year so must retain records of all financial transactions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74E45-6322-484E-AE10-93FB6D0E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68" y="5999598"/>
            <a:ext cx="2557303" cy="7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36E7-8B79-774A-A3DB-D0929108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1612E-CAA6-BA40-A8C7-6D36B5428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Keep records of everything</a:t>
            </a:r>
          </a:p>
          <a:p>
            <a:r>
              <a:rPr lang="en-US" dirty="0"/>
              <a:t>Be prompt when dealing with invoices and reimbursements</a:t>
            </a:r>
          </a:p>
          <a:p>
            <a:r>
              <a:rPr lang="en-US" dirty="0"/>
              <a:t>Ask the SU for help</a:t>
            </a:r>
          </a:p>
          <a:p>
            <a:r>
              <a:rPr lang="en-US" dirty="0"/>
              <a:t>Be a great Treasurer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Contact the SU for ANY finance related worries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lucy.thomas@thesu.org.uk</a:t>
            </a:r>
            <a:r>
              <a:rPr lang="en-US" dirty="0">
                <a:sym typeface="Wingdings" panose="05000000000000000000" pitchFamily="2" charset="2"/>
              </a:rPr>
              <a:t> or </a:t>
            </a:r>
            <a:r>
              <a:rPr lang="en-US" dirty="0">
                <a:sym typeface="Wingdings" panose="05000000000000000000" pitchFamily="2" charset="2"/>
                <a:hlinkClick r:id="rId3"/>
              </a:rPr>
              <a:t>finance@thesu.org.uk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44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Finance Committee Training Sept 2020" id="{8C0C55C6-1E98-4DC3-A03C-C6F78379E846}" vid="{49F65D8B-1120-4FB0-A242-5D61BD82D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086AC3012D4A96D87E0D4EE6F2CC" ma:contentTypeVersion="13" ma:contentTypeDescription="Create a new document." ma:contentTypeScope="" ma:versionID="74a456c8a1503ce9c2c41fb9906bb97f">
  <xsd:schema xmlns:xsd="http://www.w3.org/2001/XMLSchema" xmlns:xs="http://www.w3.org/2001/XMLSchema" xmlns:p="http://schemas.microsoft.com/office/2006/metadata/properties" xmlns:ns3="4e8487c7-5d54-4aea-bb5a-14009d6766c8" xmlns:ns4="59315c3c-5821-4ef2-a780-cba58a286cc0" targetNamespace="http://schemas.microsoft.com/office/2006/metadata/properties" ma:root="true" ma:fieldsID="0040ff8974931160d151bb9ee3b0b8ef" ns3:_="" ns4:_="">
    <xsd:import namespace="4e8487c7-5d54-4aea-bb5a-14009d6766c8"/>
    <xsd:import namespace="59315c3c-5821-4ef2-a780-cba58a286c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487c7-5d54-4aea-bb5a-14009d676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15c3c-5821-4ef2-a780-cba58a286cc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9315c3c-5821-4ef2-a780-cba58a286cc0">
      <UserInfo>
        <DisplayName>Cara Chittenden</DisplayName>
        <AccountId>37</AccountId>
        <AccountType/>
      </UserInfo>
      <UserInfo>
        <DisplayName>Thomas, Lucy</DisplayName>
        <AccountId>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5A4EE1-8D99-43CB-86EC-11C98FC55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487c7-5d54-4aea-bb5a-14009d6766c8"/>
    <ds:schemaRef ds:uri="59315c3c-5821-4ef2-a780-cba58a286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67C273-6065-405B-AEAF-A0EDB9330A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9315c3c-5821-4ef2-a780-cba58a286cc0"/>
    <ds:schemaRef ds:uri="4e8487c7-5d54-4aea-bb5a-14009d6766c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0F56C3-8627-4A83-9D31-108F96396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424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HK Grotesk</vt:lpstr>
      <vt:lpstr>HK Grotesk Light</vt:lpstr>
      <vt:lpstr>HK Grotesk Medium</vt:lpstr>
      <vt:lpstr>Wingdings</vt:lpstr>
      <vt:lpstr>Office Theme</vt:lpstr>
      <vt:lpstr>SU Finance Treasurer Training </vt:lpstr>
      <vt:lpstr>What is a treasurer?</vt:lpstr>
      <vt:lpstr>What is income?</vt:lpstr>
      <vt:lpstr>What is expenditure?</vt:lpstr>
      <vt:lpstr>What does the SU do?</vt:lpstr>
      <vt:lpstr>What does the treasurer do?</vt:lpstr>
      <vt:lpstr>What can’t YOU do?</vt:lpstr>
      <vt:lpstr>Admin &amp; Legal Bits!</vt:lpstr>
      <vt:lpstr>Reminders!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(External)</dc:title>
  <dc:creator>Microsoft Office User</dc:creator>
  <cp:lastModifiedBy>Thomas Milburn</cp:lastModifiedBy>
  <cp:revision>13</cp:revision>
  <cp:lastPrinted>2019-06-04T10:52:10Z</cp:lastPrinted>
  <dcterms:created xsi:type="dcterms:W3CDTF">2019-07-25T09:01:50Z</dcterms:created>
  <dcterms:modified xsi:type="dcterms:W3CDTF">2025-04-29T13:24:19Z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0x010100686B086AC3012D4A96D87E0D4EE6F2CC</vt:lpwstr>
  </property>
  <property fmtid="{D5CDD505-2E9C-101B-9397-08002B2CF9AE}" pid="3" name="_dlc_DocIdItemGuid">
    <vt:lpwstr>14362ff3-cfec-4be1-b4b7-ec7974b0a088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dlc_DocId">
    <vt:lpwstr>A2TJHVDMVNVZ-683604086-10084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dlc_DocIdUrl">
    <vt:lpwstr>https://falmouthac.sharepoint.com/teams/fxu/marketing/_layouts/15/DocIdRedir.aspx?ID=A2TJHVDMVNVZ-683604086-10084, A2TJHVDMVNVZ-683604086-10084</vt:lpwstr>
  </property>
</Properties>
</file>